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3" r:id="rId2"/>
    <p:sldId id="472" r:id="rId3"/>
    <p:sldId id="473" r:id="rId4"/>
    <p:sldId id="474" r:id="rId5"/>
    <p:sldId id="475" r:id="rId6"/>
    <p:sldId id="476" r:id="rId7"/>
    <p:sldId id="4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98" autoAdjust="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747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335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74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254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00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395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581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217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83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611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865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play/18667/649/63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Unit 1: </a:t>
            </a:r>
            <a:r>
              <a:rPr lang="hr-HR" sz="2800" dirty="0" err="1"/>
              <a:t>Lesson</a:t>
            </a:r>
            <a:r>
              <a:rPr lang="hr-HR" sz="2800" dirty="0"/>
              <a:t> 6</a:t>
            </a:r>
            <a:br>
              <a:rPr lang="hr-HR" sz="2800" dirty="0"/>
            </a:br>
            <a:br>
              <a:rPr lang="hr-HR" sz="2800" dirty="0"/>
            </a:br>
            <a:r>
              <a:rPr lang="hr-HR" sz="2800" dirty="0"/>
              <a:t>A </a:t>
            </a:r>
            <a:r>
              <a:rPr lang="hr-HR" sz="2800" dirty="0" err="1"/>
              <a:t>better</a:t>
            </a:r>
            <a:r>
              <a:rPr lang="hr-HR" sz="2800" dirty="0"/>
              <a:t> </a:t>
            </a:r>
            <a:r>
              <a:rPr lang="hr-HR" sz="2800" dirty="0" err="1"/>
              <a:t>school</a:t>
            </a:r>
            <a:r>
              <a:rPr lang="hr-HR" sz="2800" dirty="0"/>
              <a:t> </a:t>
            </a:r>
            <a:r>
              <a:rPr lang="hr-HR" sz="2800" dirty="0" err="1"/>
              <a:t>experience</a:t>
            </a:r>
            <a:endParaRPr lang="en-US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EEA301-4B8B-40FE-BAA0-FCBC412A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37" b="2232"/>
          <a:stretch/>
        </p:blipFill>
        <p:spPr>
          <a:xfrm>
            <a:off x="7928136" y="1527184"/>
            <a:ext cx="3987445" cy="514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59B879-3FA2-4F71-80A0-C94E64849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255581" cy="68709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66DDFE-97D7-4C1A-8935-91268544E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210" y="1229101"/>
            <a:ext cx="6673854" cy="403535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9470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A5C3A-8F91-430B-B5C5-992406606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940" y="729443"/>
            <a:ext cx="3798903" cy="4672830"/>
          </a:xfrm>
        </p:spPr>
        <p:txBody>
          <a:bodyPr>
            <a:normAutofit fontScale="85000" lnSpcReduction="20000"/>
          </a:bodyPr>
          <a:lstStyle/>
          <a:p>
            <a:r>
              <a:rPr lang="hr-HR" b="1" dirty="0" err="1"/>
              <a:t>Task</a:t>
            </a:r>
            <a:r>
              <a:rPr lang="hr-HR" b="1" dirty="0"/>
              <a:t> 2: Read </a:t>
            </a:r>
            <a:r>
              <a:rPr lang="hr-HR" b="1" dirty="0" err="1"/>
              <a:t>Claire’s</a:t>
            </a:r>
            <a:r>
              <a:rPr lang="hr-HR" b="1" dirty="0"/>
              <a:t> </a:t>
            </a:r>
            <a:r>
              <a:rPr lang="hr-HR" b="1" dirty="0" err="1"/>
              <a:t>essays</a:t>
            </a:r>
            <a:r>
              <a:rPr lang="hr-HR" b="1" dirty="0"/>
              <a:t>. </a:t>
            </a:r>
            <a:r>
              <a:rPr lang="hr-HR" b="1" dirty="0" err="1"/>
              <a:t>Which</a:t>
            </a:r>
            <a:r>
              <a:rPr lang="hr-HR" b="1" dirty="0"/>
              <a:t> </a:t>
            </a:r>
            <a:r>
              <a:rPr lang="hr-HR" b="1" dirty="0" err="1"/>
              <a:t>school</a:t>
            </a:r>
            <a:r>
              <a:rPr lang="hr-HR" b="1" dirty="0"/>
              <a:t> </a:t>
            </a:r>
            <a:r>
              <a:rPr lang="hr-HR" b="1" dirty="0" err="1"/>
              <a:t>issues</a:t>
            </a:r>
            <a:r>
              <a:rPr lang="hr-HR" b="1" dirty="0"/>
              <a:t> </a:t>
            </a:r>
            <a:r>
              <a:rPr lang="hr-HR" b="1" dirty="0" err="1"/>
              <a:t>is</a:t>
            </a:r>
            <a:r>
              <a:rPr lang="hr-HR" b="1" dirty="0"/>
              <a:t> Claire </a:t>
            </a:r>
            <a:r>
              <a:rPr lang="hr-HR" b="1" dirty="0" err="1"/>
              <a:t>talking</a:t>
            </a:r>
            <a:r>
              <a:rPr lang="hr-HR" b="1" dirty="0"/>
              <a:t> </a:t>
            </a:r>
            <a:r>
              <a:rPr lang="hr-HR" b="1" dirty="0" err="1"/>
              <a:t>about</a:t>
            </a:r>
            <a:r>
              <a:rPr lang="hr-HR" b="1" dirty="0"/>
              <a:t>. </a:t>
            </a:r>
          </a:p>
          <a:p>
            <a:endParaRPr lang="hr-HR" b="1" dirty="0"/>
          </a:p>
          <a:p>
            <a:endParaRPr lang="hr-HR" b="1" dirty="0"/>
          </a:p>
          <a:p>
            <a:r>
              <a:rPr lang="hr-HR" b="1" dirty="0" err="1"/>
              <a:t>Task</a:t>
            </a:r>
            <a:r>
              <a:rPr lang="hr-HR" b="1" dirty="0"/>
              <a:t> 3: </a:t>
            </a:r>
            <a:r>
              <a:rPr lang="hr-HR" b="1" dirty="0" err="1"/>
              <a:t>Which</a:t>
            </a:r>
            <a:r>
              <a:rPr lang="hr-HR" b="1" dirty="0"/>
              <a:t> </a:t>
            </a:r>
            <a:r>
              <a:rPr lang="hr-HR" b="1" dirty="0" err="1"/>
              <a:t>essay</a:t>
            </a:r>
            <a:r>
              <a:rPr lang="hr-HR" b="1" dirty="0"/>
              <a:t> </a:t>
            </a:r>
            <a:r>
              <a:rPr lang="hr-HR" b="1" dirty="0" err="1"/>
              <a:t>would</a:t>
            </a:r>
            <a:r>
              <a:rPr lang="hr-HR" b="1" dirty="0"/>
              <a:t> </a:t>
            </a:r>
            <a:r>
              <a:rPr lang="hr-HR" b="1" dirty="0" err="1"/>
              <a:t>you</a:t>
            </a:r>
            <a:r>
              <a:rPr lang="hr-HR" b="1" dirty="0"/>
              <a:t> use for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class</a:t>
            </a:r>
            <a:r>
              <a:rPr lang="hr-HR" b="1" dirty="0"/>
              <a:t> </a:t>
            </a:r>
            <a:r>
              <a:rPr lang="hr-HR" b="1" dirty="0" err="1"/>
              <a:t>president</a:t>
            </a:r>
            <a:r>
              <a:rPr lang="hr-HR" b="1" dirty="0"/>
              <a:t> </a:t>
            </a:r>
            <a:r>
              <a:rPr lang="hr-HR" b="1" dirty="0" err="1"/>
              <a:t>campaign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why</a:t>
            </a:r>
            <a:r>
              <a:rPr lang="hr-HR" b="1" dirty="0"/>
              <a:t>? </a:t>
            </a:r>
          </a:p>
          <a:p>
            <a:pPr marL="0" indent="0">
              <a:buNone/>
            </a:pPr>
            <a:endParaRPr lang="hr-HR" i="1" dirty="0"/>
          </a:p>
          <a:p>
            <a:r>
              <a:rPr lang="hr-HR" b="1" dirty="0" err="1"/>
              <a:t>Task</a:t>
            </a:r>
            <a:r>
              <a:rPr lang="hr-HR" b="1" dirty="0"/>
              <a:t> 4: </a:t>
            </a:r>
            <a:r>
              <a:rPr lang="hr-HR" b="1" dirty="0" err="1"/>
              <a:t>Underline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arguments</a:t>
            </a:r>
            <a:r>
              <a:rPr lang="hr-HR" b="1" dirty="0"/>
              <a:t> Claire </a:t>
            </a:r>
            <a:r>
              <a:rPr lang="hr-HR" b="1" dirty="0" err="1"/>
              <a:t>uses</a:t>
            </a:r>
            <a:r>
              <a:rPr lang="hr-HR" b="1" dirty="0"/>
              <a:t> to </a:t>
            </a:r>
            <a:r>
              <a:rPr lang="hr-HR" b="1" dirty="0" err="1"/>
              <a:t>support</a:t>
            </a:r>
            <a:r>
              <a:rPr lang="hr-HR" b="1" dirty="0"/>
              <a:t> </a:t>
            </a:r>
            <a:r>
              <a:rPr lang="hr-HR" b="1" dirty="0" err="1"/>
              <a:t>her</a:t>
            </a:r>
            <a:r>
              <a:rPr lang="hr-HR" b="1" dirty="0"/>
              <a:t> </a:t>
            </a:r>
            <a:r>
              <a:rPr lang="hr-HR" b="1" dirty="0" err="1"/>
              <a:t>thesis</a:t>
            </a:r>
            <a:r>
              <a:rPr lang="hr-HR" b="1" dirty="0"/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A25F68-605E-4ED1-B832-67081EA30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3" y="70883"/>
            <a:ext cx="6629933" cy="357783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10C789-1961-4486-BB94-A1AF7E071E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45"/>
          <a:stretch/>
        </p:blipFill>
        <p:spPr>
          <a:xfrm>
            <a:off x="78963" y="3787595"/>
            <a:ext cx="7346848" cy="307040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2" name="Right Brace 11">
            <a:extLst>
              <a:ext uri="{FF2B5EF4-FFF2-40B4-BE49-F238E27FC236}">
                <a16:creationId xmlns:a16="http://schemas.microsoft.com/office/drawing/2014/main" id="{50648933-4372-4F79-A152-E74C199C1B8D}"/>
              </a:ext>
            </a:extLst>
          </p:cNvPr>
          <p:cNvSpPr/>
          <p:nvPr/>
        </p:nvSpPr>
        <p:spPr>
          <a:xfrm>
            <a:off x="6019060" y="1855433"/>
            <a:ext cx="230820" cy="94103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1991BA5A-6B4B-442E-A197-6BC80DFA2FAC}"/>
              </a:ext>
            </a:extLst>
          </p:cNvPr>
          <p:cNvSpPr/>
          <p:nvPr/>
        </p:nvSpPr>
        <p:spPr>
          <a:xfrm>
            <a:off x="6986726" y="4687410"/>
            <a:ext cx="124288" cy="1322773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5E447-400E-49DB-B86F-2E28F1C565CB}"/>
              </a:ext>
            </a:extLst>
          </p:cNvPr>
          <p:cNvSpPr txBox="1"/>
          <p:nvPr/>
        </p:nvSpPr>
        <p:spPr>
          <a:xfrm>
            <a:off x="6383045" y="2183907"/>
            <a:ext cx="1207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arguments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379E59-1B58-4ECF-9884-E326A242624E}"/>
              </a:ext>
            </a:extLst>
          </p:cNvPr>
          <p:cNvSpPr txBox="1"/>
          <p:nvPr/>
        </p:nvSpPr>
        <p:spPr>
          <a:xfrm>
            <a:off x="7106215" y="5138131"/>
            <a:ext cx="1207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arguments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CD865-32FA-4422-8C6F-F1E806516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2650" y="920102"/>
            <a:ext cx="5965795" cy="4690585"/>
          </a:xfrm>
        </p:spPr>
        <p:txBody>
          <a:bodyPr>
            <a:normAutofit fontScale="77500" lnSpcReduction="20000"/>
          </a:bodyPr>
          <a:lstStyle/>
          <a:p>
            <a:r>
              <a:rPr lang="hr-HR" b="1" dirty="0" err="1"/>
              <a:t>Task</a:t>
            </a:r>
            <a:r>
              <a:rPr lang="hr-HR" b="1" dirty="0"/>
              <a:t> 5: </a:t>
            </a:r>
            <a:r>
              <a:rPr lang="hr-HR" b="1" dirty="0" err="1"/>
              <a:t>Follow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steps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write</a:t>
            </a:r>
            <a:r>
              <a:rPr lang="hr-HR" b="1" dirty="0"/>
              <a:t> </a:t>
            </a:r>
            <a:r>
              <a:rPr lang="hr-HR" b="1" dirty="0" err="1"/>
              <a:t>an</a:t>
            </a:r>
            <a:r>
              <a:rPr lang="hr-HR" b="1" dirty="0"/>
              <a:t> </a:t>
            </a:r>
            <a:r>
              <a:rPr lang="hr-HR" b="1" dirty="0" err="1"/>
              <a:t>argumentative</a:t>
            </a:r>
            <a:r>
              <a:rPr lang="hr-HR" b="1" dirty="0"/>
              <a:t> </a:t>
            </a:r>
            <a:r>
              <a:rPr lang="hr-HR" b="1" dirty="0" err="1"/>
              <a:t>essay</a:t>
            </a:r>
            <a:r>
              <a:rPr lang="hr-HR" b="1" dirty="0"/>
              <a:t>. </a:t>
            </a:r>
          </a:p>
          <a:p>
            <a:r>
              <a:rPr lang="hr-HR" b="1" dirty="0" err="1">
                <a:solidFill>
                  <a:srgbClr val="C00000"/>
                </a:solidFill>
              </a:rPr>
              <a:t>Step</a:t>
            </a:r>
            <a:r>
              <a:rPr lang="hr-HR" b="1" dirty="0">
                <a:solidFill>
                  <a:srgbClr val="C00000"/>
                </a:solidFill>
              </a:rPr>
              <a:t> 1: </a:t>
            </a:r>
            <a:r>
              <a:rPr lang="hr-HR" dirty="0">
                <a:solidFill>
                  <a:srgbClr val="0070C0"/>
                </a:solidFill>
              </a:rPr>
              <a:t>Odaberi problem vezan uz školu i obrazovanje. Možeš upotrijebiti probleme u 1. zadatku.</a:t>
            </a:r>
          </a:p>
          <a:p>
            <a:r>
              <a:rPr lang="hr-HR" b="1" dirty="0" err="1">
                <a:solidFill>
                  <a:srgbClr val="C00000"/>
                </a:solidFill>
              </a:rPr>
              <a:t>Step</a:t>
            </a:r>
            <a:r>
              <a:rPr lang="hr-HR" b="1" dirty="0">
                <a:solidFill>
                  <a:srgbClr val="C00000"/>
                </a:solidFill>
              </a:rPr>
              <a:t> 2: </a:t>
            </a:r>
            <a:r>
              <a:rPr lang="hr-HR" dirty="0">
                <a:solidFill>
                  <a:srgbClr val="0070C0"/>
                </a:solidFill>
              </a:rPr>
              <a:t>Tvoj</a:t>
            </a:r>
            <a:r>
              <a:rPr lang="hr-HR" b="1" dirty="0">
                <a:solidFill>
                  <a:srgbClr val="0070C0"/>
                </a:solidFill>
              </a:rPr>
              <a:t> </a:t>
            </a:r>
            <a:r>
              <a:rPr lang="hr-HR" dirty="0">
                <a:solidFill>
                  <a:srgbClr val="0070C0"/>
                </a:solidFill>
              </a:rPr>
              <a:t>esej treba imati tri odlomka: uvod, razradu i zaključak</a:t>
            </a:r>
            <a:r>
              <a:rPr lang="hr-HR" dirty="0"/>
              <a:t>.</a:t>
            </a:r>
          </a:p>
          <a:p>
            <a:r>
              <a:rPr lang="hr-HR" b="1" dirty="0" err="1">
                <a:solidFill>
                  <a:srgbClr val="C00000"/>
                </a:solidFill>
              </a:rPr>
              <a:t>Step</a:t>
            </a:r>
            <a:r>
              <a:rPr lang="hr-HR" b="1" dirty="0">
                <a:solidFill>
                  <a:srgbClr val="C00000"/>
                </a:solidFill>
              </a:rPr>
              <a:t> 3: </a:t>
            </a:r>
            <a:r>
              <a:rPr lang="hr-HR" dirty="0">
                <a:solidFill>
                  <a:srgbClr val="0070C0"/>
                </a:solidFill>
              </a:rPr>
              <a:t>U uvodu navedi svoju tezu/problem o kojem ćeš pisati.</a:t>
            </a:r>
          </a:p>
          <a:p>
            <a:r>
              <a:rPr lang="hr-HR" b="1" dirty="0" err="1">
                <a:solidFill>
                  <a:srgbClr val="C00000"/>
                </a:solidFill>
              </a:rPr>
              <a:t>Step</a:t>
            </a:r>
            <a:r>
              <a:rPr lang="hr-HR" b="1" dirty="0">
                <a:solidFill>
                  <a:srgbClr val="C00000"/>
                </a:solidFill>
              </a:rPr>
              <a:t> 4: </a:t>
            </a:r>
            <a:r>
              <a:rPr lang="hr-HR" dirty="0">
                <a:solidFill>
                  <a:srgbClr val="0070C0"/>
                </a:solidFill>
              </a:rPr>
              <a:t>U raspravi navedi najmanje tri argumenta koji podupiru tvoju tezu iz uvoda.</a:t>
            </a:r>
          </a:p>
          <a:p>
            <a:r>
              <a:rPr lang="hr-HR" b="1" dirty="0" err="1">
                <a:solidFill>
                  <a:srgbClr val="C00000"/>
                </a:solidFill>
              </a:rPr>
              <a:t>Step</a:t>
            </a:r>
            <a:r>
              <a:rPr lang="hr-HR" b="1" dirty="0">
                <a:solidFill>
                  <a:srgbClr val="C00000"/>
                </a:solidFill>
              </a:rPr>
              <a:t> 5: </a:t>
            </a:r>
            <a:r>
              <a:rPr lang="hr-HR" dirty="0">
                <a:solidFill>
                  <a:srgbClr val="0070C0"/>
                </a:solidFill>
              </a:rPr>
              <a:t>U zaključku napiši svoje miljenje. Upotrijebi izraze poput </a:t>
            </a:r>
            <a:r>
              <a:rPr lang="hr-HR" i="1" dirty="0"/>
              <a:t>In </a:t>
            </a:r>
            <a:r>
              <a:rPr lang="hr-HR" i="1" dirty="0" err="1"/>
              <a:t>conclusion</a:t>
            </a:r>
            <a:r>
              <a:rPr lang="hr-HR" i="1" dirty="0"/>
              <a:t>, to put </a:t>
            </a:r>
            <a:r>
              <a:rPr lang="hr-HR" i="1" dirty="0" err="1"/>
              <a:t>it</a:t>
            </a:r>
            <a:r>
              <a:rPr lang="hr-HR" i="1" dirty="0"/>
              <a:t> </a:t>
            </a:r>
            <a:r>
              <a:rPr lang="hr-HR" i="1" dirty="0" err="1"/>
              <a:t>in</a:t>
            </a:r>
            <a:r>
              <a:rPr lang="hr-HR" i="1" dirty="0"/>
              <a:t> a </a:t>
            </a:r>
            <a:r>
              <a:rPr lang="hr-HR" i="1" dirty="0" err="1"/>
              <a:t>nutshell</a:t>
            </a:r>
            <a:r>
              <a:rPr lang="hr-HR" i="1" dirty="0"/>
              <a:t>…</a:t>
            </a:r>
          </a:p>
          <a:p>
            <a:r>
              <a:rPr lang="hr-HR" b="1" dirty="0" err="1">
                <a:solidFill>
                  <a:srgbClr val="C00000"/>
                </a:solidFill>
              </a:rPr>
              <a:t>Step</a:t>
            </a:r>
            <a:r>
              <a:rPr lang="hr-HR" b="1" dirty="0">
                <a:solidFill>
                  <a:srgbClr val="C00000"/>
                </a:solidFill>
              </a:rPr>
              <a:t> 6:</a:t>
            </a:r>
            <a:r>
              <a:rPr lang="hr-HR" b="1" dirty="0"/>
              <a:t> </a:t>
            </a:r>
            <a:r>
              <a:rPr lang="hr-HR" dirty="0">
                <a:solidFill>
                  <a:schemeClr val="accent1"/>
                </a:solidFill>
              </a:rPr>
              <a:t>Upotrebljavaj veznike poput </a:t>
            </a:r>
            <a:r>
              <a:rPr lang="hr-HR" i="1" dirty="0" err="1"/>
              <a:t>firstly</a:t>
            </a:r>
            <a:r>
              <a:rPr lang="hr-HR" i="1" dirty="0"/>
              <a:t>, </a:t>
            </a:r>
            <a:r>
              <a:rPr lang="hr-HR" i="1" dirty="0" err="1"/>
              <a:t>secondly</a:t>
            </a:r>
            <a:r>
              <a:rPr lang="hr-HR" i="1" dirty="0"/>
              <a:t>, </a:t>
            </a:r>
            <a:r>
              <a:rPr lang="hr-HR" i="1" dirty="0" err="1"/>
              <a:t>thirdly</a:t>
            </a:r>
            <a:r>
              <a:rPr lang="hr-HR" i="1" dirty="0"/>
              <a:t>, </a:t>
            </a:r>
            <a:r>
              <a:rPr lang="hr-HR" i="1" dirty="0" err="1"/>
              <a:t>also</a:t>
            </a:r>
            <a:r>
              <a:rPr lang="hr-HR" i="1" dirty="0"/>
              <a:t>, </a:t>
            </a:r>
            <a:r>
              <a:rPr lang="hr-HR" i="1" dirty="0" err="1"/>
              <a:t>moreover</a:t>
            </a:r>
            <a:r>
              <a:rPr lang="hr-HR" i="1" dirty="0"/>
              <a:t>…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F38E98-A1A5-4DDD-8E79-AB4735C30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4570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76CD0A-63BB-416C-881F-584B21FB4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62" y="1825625"/>
            <a:ext cx="4548326" cy="470961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3866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E71AD-ACDE-4A59-BE1D-50B19C5BC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4333" y="881263"/>
            <a:ext cx="5749125" cy="20701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b="1" dirty="0" err="1"/>
              <a:t>Workbook</a:t>
            </a:r>
            <a:r>
              <a:rPr lang="hr-HR" b="1" dirty="0"/>
              <a:t>, p 18</a:t>
            </a:r>
          </a:p>
          <a:p>
            <a:r>
              <a:rPr lang="hr-HR" b="1" dirty="0" err="1"/>
              <a:t>Task</a:t>
            </a:r>
            <a:r>
              <a:rPr lang="hr-HR" b="1" dirty="0"/>
              <a:t> 1: </a:t>
            </a:r>
            <a:r>
              <a:rPr lang="hr-HR" b="1" dirty="0" err="1"/>
              <a:t>Answer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questions</a:t>
            </a:r>
            <a:r>
              <a:rPr lang="hr-HR" b="1" dirty="0"/>
              <a:t> </a:t>
            </a:r>
            <a:r>
              <a:rPr lang="hr-HR" b="1" dirty="0" err="1"/>
              <a:t>using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structure</a:t>
            </a:r>
            <a:r>
              <a:rPr lang="hr-HR" b="1" dirty="0"/>
              <a:t> </a:t>
            </a:r>
            <a:r>
              <a:rPr lang="hr-HR" b="1" i="1" dirty="0">
                <a:solidFill>
                  <a:srgbClr val="C00000"/>
                </a:solidFill>
              </a:rPr>
              <a:t>I </a:t>
            </a:r>
            <a:r>
              <a:rPr lang="hr-HR" b="1" i="1" dirty="0" err="1">
                <a:solidFill>
                  <a:srgbClr val="C00000"/>
                </a:solidFill>
              </a:rPr>
              <a:t>would</a:t>
            </a:r>
            <a:r>
              <a:rPr lang="hr-HR" b="1" i="1" dirty="0">
                <a:solidFill>
                  <a:srgbClr val="C00000"/>
                </a:solidFill>
              </a:rPr>
              <a:t> </a:t>
            </a:r>
            <a:r>
              <a:rPr lang="hr-HR" b="1" i="1" dirty="0" err="1">
                <a:solidFill>
                  <a:srgbClr val="C00000"/>
                </a:solidFill>
              </a:rPr>
              <a:t>rather</a:t>
            </a:r>
            <a:r>
              <a:rPr lang="hr-HR" b="1" i="1" dirty="0">
                <a:solidFill>
                  <a:srgbClr val="C00000"/>
                </a:solidFill>
              </a:rPr>
              <a:t>… </a:t>
            </a:r>
            <a:r>
              <a:rPr lang="hr-HR" b="1" i="1" dirty="0" err="1">
                <a:solidFill>
                  <a:srgbClr val="C00000"/>
                </a:solidFill>
              </a:rPr>
              <a:t>than</a:t>
            </a:r>
            <a:r>
              <a:rPr lang="hr-HR" b="1" i="1" dirty="0"/>
              <a:t>. </a:t>
            </a:r>
            <a:endParaRPr lang="hr-HR" i="1" dirty="0"/>
          </a:p>
          <a:p>
            <a:r>
              <a:rPr lang="hr-HR" b="1" dirty="0" err="1"/>
              <a:t>Task</a:t>
            </a:r>
            <a:r>
              <a:rPr lang="hr-HR" b="1" dirty="0"/>
              <a:t> 2: </a:t>
            </a:r>
            <a:r>
              <a:rPr lang="hr-HR" b="1" dirty="0" err="1"/>
              <a:t>Write</a:t>
            </a:r>
            <a:r>
              <a:rPr lang="hr-HR" b="1" dirty="0"/>
              <a:t> 5 </a:t>
            </a:r>
            <a:r>
              <a:rPr lang="hr-HR" b="1" dirty="0" err="1"/>
              <a:t>questions</a:t>
            </a:r>
            <a:r>
              <a:rPr lang="hr-HR" b="1" dirty="0"/>
              <a:t> </a:t>
            </a:r>
            <a:r>
              <a:rPr lang="hr-HR" b="1" dirty="0" err="1"/>
              <a:t>that</a:t>
            </a:r>
            <a:r>
              <a:rPr lang="hr-HR" b="1" dirty="0"/>
              <a:t> </a:t>
            </a:r>
            <a:r>
              <a:rPr lang="hr-HR" b="1" dirty="0" err="1"/>
              <a:t>begin</a:t>
            </a:r>
            <a:r>
              <a:rPr lang="hr-HR" b="1" dirty="0"/>
              <a:t> </a:t>
            </a:r>
            <a:r>
              <a:rPr lang="hr-HR" b="1" dirty="0" err="1"/>
              <a:t>with</a:t>
            </a:r>
            <a:r>
              <a:rPr lang="hr-HR" b="1" dirty="0"/>
              <a:t> </a:t>
            </a:r>
            <a:r>
              <a:rPr lang="hr-HR" b="1" i="1" dirty="0" err="1">
                <a:solidFill>
                  <a:srgbClr val="C00000"/>
                </a:solidFill>
              </a:rPr>
              <a:t>would</a:t>
            </a:r>
            <a:r>
              <a:rPr lang="hr-HR" b="1" i="1" dirty="0">
                <a:solidFill>
                  <a:srgbClr val="C00000"/>
                </a:solidFill>
              </a:rPr>
              <a:t> </a:t>
            </a:r>
            <a:r>
              <a:rPr lang="hr-HR" b="1" i="1" dirty="0" err="1">
                <a:solidFill>
                  <a:srgbClr val="C00000"/>
                </a:solidFill>
              </a:rPr>
              <a:t>you</a:t>
            </a:r>
            <a:r>
              <a:rPr lang="hr-HR" b="1" i="1" dirty="0">
                <a:solidFill>
                  <a:srgbClr val="C00000"/>
                </a:solidFill>
              </a:rPr>
              <a:t> </a:t>
            </a:r>
            <a:r>
              <a:rPr lang="hr-HR" b="1" i="1" dirty="0" err="1">
                <a:solidFill>
                  <a:srgbClr val="C00000"/>
                </a:solidFill>
              </a:rPr>
              <a:t>rather</a:t>
            </a:r>
            <a:r>
              <a:rPr lang="hr-HR" b="1" i="1" dirty="0">
                <a:solidFill>
                  <a:srgbClr val="C00000"/>
                </a:solidFill>
              </a:rPr>
              <a:t>… </a:t>
            </a:r>
            <a:r>
              <a:rPr lang="hr-HR" b="1" i="1" dirty="0" err="1">
                <a:solidFill>
                  <a:srgbClr val="C00000"/>
                </a:solidFill>
              </a:rPr>
              <a:t>or</a:t>
            </a:r>
            <a:r>
              <a:rPr lang="hr-HR" b="1" i="1" dirty="0">
                <a:solidFill>
                  <a:srgbClr val="C00000"/>
                </a:solidFill>
              </a:rPr>
              <a:t>…?</a:t>
            </a:r>
            <a:r>
              <a:rPr lang="hr-HR" i="1" dirty="0">
                <a:solidFill>
                  <a:srgbClr val="C00000"/>
                </a:solidFill>
              </a:rPr>
              <a:t>.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7B9CFE-D7D0-4945-961C-A7B043514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77" y="198629"/>
            <a:ext cx="5125792" cy="498704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0737B7-20FF-4A07-BD1A-18ED1FD18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027" y="4268065"/>
            <a:ext cx="6943096" cy="20701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3182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9990C-D184-4D8C-A65F-FA822C939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698" y="258663"/>
            <a:ext cx="5750077" cy="2779812"/>
          </a:xfrm>
        </p:spPr>
        <p:txBody>
          <a:bodyPr>
            <a:normAutofit/>
          </a:bodyPr>
          <a:lstStyle/>
          <a:p>
            <a:r>
              <a:rPr lang="hr-HR" b="1" dirty="0" err="1"/>
              <a:t>Task</a:t>
            </a:r>
            <a:r>
              <a:rPr lang="hr-HR" b="1" dirty="0"/>
              <a:t> 3: Put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paragraphs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correct</a:t>
            </a:r>
            <a:r>
              <a:rPr lang="hr-HR" b="1" dirty="0"/>
              <a:t> </a:t>
            </a:r>
            <a:r>
              <a:rPr lang="hr-HR" b="1" dirty="0" err="1"/>
              <a:t>order</a:t>
            </a:r>
            <a:r>
              <a:rPr lang="hr-HR" i="1" dirty="0"/>
              <a:t>. </a:t>
            </a:r>
          </a:p>
          <a:p>
            <a:r>
              <a:rPr lang="hr-HR" b="1" dirty="0" err="1"/>
              <a:t>Task</a:t>
            </a:r>
            <a:r>
              <a:rPr lang="hr-HR" b="1" dirty="0"/>
              <a:t> 4: Read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text</a:t>
            </a:r>
            <a:r>
              <a:rPr lang="hr-HR" b="1" dirty="0"/>
              <a:t> </a:t>
            </a:r>
            <a:r>
              <a:rPr lang="hr-HR" b="1" dirty="0" err="1"/>
              <a:t>again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match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sentence </a:t>
            </a:r>
            <a:r>
              <a:rPr lang="hr-HR" b="1" dirty="0" err="1"/>
              <a:t>parts</a:t>
            </a:r>
            <a:r>
              <a:rPr lang="hr-HR" b="1" dirty="0"/>
              <a:t>. </a:t>
            </a:r>
          </a:p>
          <a:p>
            <a:r>
              <a:rPr lang="hr-HR" b="1" dirty="0" err="1"/>
              <a:t>Task</a:t>
            </a:r>
            <a:r>
              <a:rPr lang="hr-HR" b="1" dirty="0"/>
              <a:t> 5: </a:t>
            </a:r>
            <a:r>
              <a:rPr lang="hr-HR" b="1" dirty="0" err="1"/>
              <a:t>Circle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correct</a:t>
            </a:r>
            <a:r>
              <a:rPr lang="hr-HR" b="1" dirty="0"/>
              <a:t> </a:t>
            </a:r>
            <a:r>
              <a:rPr lang="hr-HR" b="1" dirty="0" err="1"/>
              <a:t>answer</a:t>
            </a:r>
            <a:r>
              <a:rPr lang="hr-HR" b="1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9D7E0-E030-46E8-B213-CE17AD9434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4" t="2551" r="5887"/>
          <a:stretch/>
        </p:blipFill>
        <p:spPr>
          <a:xfrm>
            <a:off x="197045" y="242788"/>
            <a:ext cx="5968653" cy="463401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7BB9ED-DA23-4AAC-9617-1FF3ECC0AC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874" r="7388" b="71895"/>
          <a:stretch/>
        </p:blipFill>
        <p:spPr>
          <a:xfrm>
            <a:off x="127483" y="5093810"/>
            <a:ext cx="6385573" cy="117201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9915DD-B051-4D0A-9FC9-A2743778A0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82"/>
          <a:stretch/>
        </p:blipFill>
        <p:spPr>
          <a:xfrm>
            <a:off x="6420665" y="3255485"/>
            <a:ext cx="5622594" cy="254722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4B6B1C-B4C6-4C9D-89AC-9FF48A4557C2}"/>
              </a:ext>
            </a:extLst>
          </p:cNvPr>
          <p:cNvSpPr txBox="1"/>
          <p:nvPr/>
        </p:nvSpPr>
        <p:spPr>
          <a:xfrm>
            <a:off x="2733773" y="3521572"/>
            <a:ext cx="27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E1845B-ABE9-41B5-964C-15E65CB40D5F}"/>
              </a:ext>
            </a:extLst>
          </p:cNvPr>
          <p:cNvSpPr txBox="1"/>
          <p:nvPr/>
        </p:nvSpPr>
        <p:spPr>
          <a:xfrm>
            <a:off x="2733773" y="2166344"/>
            <a:ext cx="27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B04E0B-8651-4AAC-BC63-1D0112FA3EB8}"/>
              </a:ext>
            </a:extLst>
          </p:cNvPr>
          <p:cNvSpPr txBox="1"/>
          <p:nvPr/>
        </p:nvSpPr>
        <p:spPr>
          <a:xfrm>
            <a:off x="415621" y="949181"/>
            <a:ext cx="27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CC8933-CBCE-45E2-8E50-0DF497A0F5DA}"/>
              </a:ext>
            </a:extLst>
          </p:cNvPr>
          <p:cNvSpPr txBox="1"/>
          <p:nvPr/>
        </p:nvSpPr>
        <p:spPr>
          <a:xfrm>
            <a:off x="415621" y="2713068"/>
            <a:ext cx="27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ADE870-9D8A-4408-A40A-70AA4498A2C0}"/>
              </a:ext>
            </a:extLst>
          </p:cNvPr>
          <p:cNvSpPr txBox="1"/>
          <p:nvPr/>
        </p:nvSpPr>
        <p:spPr>
          <a:xfrm>
            <a:off x="2707063" y="935486"/>
            <a:ext cx="27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89AFD6-4E8B-4280-B2EA-12FACA8B0560}"/>
              </a:ext>
            </a:extLst>
          </p:cNvPr>
          <p:cNvSpPr txBox="1"/>
          <p:nvPr/>
        </p:nvSpPr>
        <p:spPr>
          <a:xfrm>
            <a:off x="3123069" y="5596057"/>
            <a:ext cx="27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870703-9E37-42F5-B64F-56802530827E}"/>
              </a:ext>
            </a:extLst>
          </p:cNvPr>
          <p:cNvSpPr txBox="1"/>
          <p:nvPr/>
        </p:nvSpPr>
        <p:spPr>
          <a:xfrm>
            <a:off x="3123070" y="5881629"/>
            <a:ext cx="27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0C5E0C-B4A7-4248-BDA4-D222052E8E6A}"/>
              </a:ext>
            </a:extLst>
          </p:cNvPr>
          <p:cNvSpPr txBox="1"/>
          <p:nvPr/>
        </p:nvSpPr>
        <p:spPr>
          <a:xfrm>
            <a:off x="3137386" y="5310485"/>
            <a:ext cx="27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43DAAB0-5431-411F-A8D2-D2E12959B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8029" y="3786701"/>
            <a:ext cx="345513" cy="2084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A2D764-CD7A-418B-BE72-C5231DA44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4460" y="4202052"/>
            <a:ext cx="347502" cy="2072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5B05C1-BAA4-4778-B6D9-793931003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0895" y="4647682"/>
            <a:ext cx="345513" cy="2084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1E7FAD5-42BB-4908-AB5C-49C0E9B97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2698" y="5145831"/>
            <a:ext cx="345513" cy="2084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99EC03F-7D3C-4A0C-A337-D875FAA030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3945" y="5572317"/>
            <a:ext cx="345513" cy="2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5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sz="2000" b="1" noProof="0" dirty="0">
                <a:solidFill>
                  <a:prstClr val="black"/>
                </a:solidFill>
                <a:latin typeface="Calibri" panose="020F0502020204030204"/>
              </a:rPr>
              <a:t>PLAY AND LEARN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lvl="0" indent="0" algn="ctr">
              <a:buNone/>
              <a:defRPr/>
            </a:pP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r>
              <a:rPr lang="hr-HR" sz="2000" dirty="0">
                <a:solidFill>
                  <a:prstClr val="black"/>
                </a:solidFill>
                <a:hlinkClick r:id="rId4"/>
              </a:rPr>
              <a:t>https://wordwall.net/play/18667/649/631</a:t>
            </a: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kumimoji="0" lang="hr-HR" sz="20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489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4091</TotalTime>
  <Words>260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sustava Office</vt:lpstr>
      <vt:lpstr>Unit 1: Lesson 6  A better school experience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Sanja Ivoš</cp:lastModifiedBy>
  <cp:revision>91</cp:revision>
  <dcterms:created xsi:type="dcterms:W3CDTF">2021-09-01T06:25:32Z</dcterms:created>
  <dcterms:modified xsi:type="dcterms:W3CDTF">2022-09-05T15:48:25Z</dcterms:modified>
</cp:coreProperties>
</file>